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handoutMasterIdLst>
    <p:handoutMasterId r:id="rId28"/>
  </p:handoutMasterIdLst>
  <p:sldIdLst>
    <p:sldId id="290" r:id="rId2"/>
    <p:sldId id="291" r:id="rId3"/>
    <p:sldId id="292" r:id="rId4"/>
    <p:sldId id="293" r:id="rId5"/>
    <p:sldId id="294" r:id="rId6"/>
    <p:sldId id="307" r:id="rId7"/>
    <p:sldId id="295" r:id="rId8"/>
    <p:sldId id="296" r:id="rId9"/>
    <p:sldId id="297" r:id="rId10"/>
    <p:sldId id="298" r:id="rId11"/>
    <p:sldId id="308" r:id="rId12"/>
    <p:sldId id="299" r:id="rId13"/>
    <p:sldId id="300" r:id="rId14"/>
    <p:sldId id="301" r:id="rId15"/>
    <p:sldId id="302" r:id="rId16"/>
    <p:sldId id="261" r:id="rId17"/>
    <p:sldId id="268" r:id="rId18"/>
    <p:sldId id="267" r:id="rId19"/>
    <p:sldId id="258" r:id="rId20"/>
    <p:sldId id="264" r:id="rId21"/>
    <p:sldId id="289" r:id="rId22"/>
    <p:sldId id="303" r:id="rId23"/>
    <p:sldId id="304" r:id="rId24"/>
    <p:sldId id="305" r:id="rId25"/>
    <p:sldId id="306" r:id="rId2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1618" autoAdjust="0"/>
  </p:normalViewPr>
  <p:slideViewPr>
    <p:cSldViewPr>
      <p:cViewPr varScale="1">
        <p:scale>
          <a:sx n="67" d="100"/>
          <a:sy n="67" d="100"/>
        </p:scale>
        <p:origin x="6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11884-EFF6-4E97-AF44-8EC2DD216908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54CD-98E7-4F02-A59E-15D1C67EB7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51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7070D-029A-4027-A7A8-7BAD3C3B8604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AA96-4E19-49E2-B859-09A0F6B08E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67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 smtClean="0"/>
              <a:t>Ask participants</a:t>
            </a:r>
            <a:r>
              <a:rPr lang="en-AU" baseline="0" dirty="0" smtClean="0"/>
              <a:t> to share a positive outcome they have observed after taking time to be involved.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Discuss with the person next to you any specific problems you have with being involved in your child school life; </a:t>
            </a:r>
            <a:r>
              <a:rPr lang="en-AU" baseline="0" dirty="0" err="1" smtClean="0"/>
              <a:t>e.g</a:t>
            </a:r>
            <a:r>
              <a:rPr lang="en-AU" baseline="0" dirty="0" smtClean="0"/>
              <a:t> short on time, working parent. 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Do</a:t>
            </a:r>
            <a:r>
              <a:rPr lang="en-AU" baseline="0" dirty="0" smtClean="0"/>
              <a:t> you have a solution or something that works in your family?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In advance, plan several short periods throughout the week to discuss school with your children or visit the school.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Arrange a friend or relative to serve as that supportive person if you are unable.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Show enthusiasm for what your child is learning, children become more interested and engaged in learning if those around them are excited and interested in the learning as well.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Come to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AA96-4E19-49E2-B859-09A0F6B08EE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47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4222B3-76FB-4D03-A24C-3E9F92C34500}" type="datetimeFigureOut">
              <a:rPr lang="en-AU" smtClean="0"/>
              <a:t>23/08/2017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736DB7-C6EE-4B90-9D27-72CEB5D7E2D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05918" y="1461803"/>
            <a:ext cx="5648623" cy="1204306"/>
          </a:xfrm>
        </p:spPr>
        <p:txBody>
          <a:bodyPr>
            <a:normAutofit/>
          </a:bodyPr>
          <a:lstStyle/>
          <a:p>
            <a:r>
              <a:rPr lang="en-AU" sz="6000" b="1" dirty="0" smtClean="0"/>
              <a:t>You Can Do It!</a:t>
            </a:r>
            <a:endParaRPr lang="en-AU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77193" y="2120791"/>
            <a:ext cx="6511131" cy="329259"/>
          </a:xfrm>
        </p:spPr>
        <p:txBody>
          <a:bodyPr>
            <a:normAutofit fontScale="55000" lnSpcReduction="20000"/>
          </a:bodyPr>
          <a:lstStyle/>
          <a:p>
            <a:r>
              <a:rPr lang="en-AU" sz="4000" b="1" dirty="0" smtClean="0"/>
              <a:t>Parent modules 5 &amp; 6</a:t>
            </a:r>
            <a:endParaRPr lang="en-A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8" l="3429" r="91571">
                        <a14:foregroundMark x1="15857" y1="60000" x2="15857" y2="60000"/>
                        <a14:foregroundMark x1="15857" y1="60000" x2="19429" y2="68889"/>
                        <a14:foregroundMark x1="33429" y1="53333" x2="35857" y2="67937"/>
                        <a14:foregroundMark x1="51571" y1="53016" x2="55143" y2="69524"/>
                        <a14:foregroundMark x1="86286" y1="53968" x2="91571" y2="65714"/>
                        <a14:foregroundMark x1="15000" y1="66984" x2="5714" y2="85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666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170" y="321199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You are the key to your own and your child’s success</a:t>
            </a:r>
            <a:endParaRPr lang="en-AU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55" r="100000">
                        <a14:foregroundMark x1="56637" y1="16102" x2="56637" y2="21525"/>
                        <a14:foregroundMark x1="40265" y1="15085" x2="34513" y2="17966"/>
                        <a14:foregroundMark x1="33186" y1="12542" x2="34956" y2="14407"/>
                        <a14:foregroundMark x1="59735" y1="18644" x2="59735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432"/>
            <a:ext cx="1958374" cy="51125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9318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" t="3856" r="4068" b="6603"/>
          <a:stretch/>
        </p:blipFill>
        <p:spPr bwMode="auto">
          <a:xfrm>
            <a:off x="1979712" y="26680"/>
            <a:ext cx="546747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GROUP DISCUSSION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GATHER TOGETHER IN GROUPS BASED ON THE AGE OF YOUR CHILD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5-7  8-10  11-13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CREATE A SHORT LIST (3-5) OF IMPORTANT RULES FOR HOME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WE WILL HEAR EACH OTHERS’ RULES 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TRY TO STICK TO THE GUIDELINES ON THE NEXT PAGE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2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b="9736"/>
          <a:stretch/>
        </p:blipFill>
        <p:spPr bwMode="auto">
          <a:xfrm>
            <a:off x="1835696" y="116632"/>
            <a:ext cx="5798368" cy="65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Be consistent and persistent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6056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TEACH CHILDREN TO ACCEPT THEMSELVES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62229" cy="56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Parent ‘Homework’ – Rules that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AU" i="1" dirty="0" smtClean="0"/>
          </a:p>
          <a:p>
            <a:pPr>
              <a:buFont typeface="Arial" charset="0"/>
              <a:buChar char="•"/>
            </a:pPr>
            <a:endParaRPr lang="en-AU" i="1" dirty="0"/>
          </a:p>
          <a:p>
            <a:pPr>
              <a:buFont typeface="Arial" charset="0"/>
              <a:buChar char="•"/>
            </a:pPr>
            <a:endParaRPr lang="en-AU" i="1" dirty="0" smtClean="0"/>
          </a:p>
          <a:p>
            <a:pPr>
              <a:buFont typeface="Arial" charset="0"/>
              <a:buChar char="•"/>
            </a:pPr>
            <a:r>
              <a:rPr lang="en-AU" i="1" dirty="0" smtClean="0"/>
              <a:t>If  you would like, take a copy of ‘Guidelines for Setting Rules that Work’</a:t>
            </a:r>
          </a:p>
          <a:p>
            <a:pPr marL="0" indent="0"/>
            <a:endParaRPr lang="en-AU" i="1" dirty="0" smtClean="0"/>
          </a:p>
          <a:p>
            <a:pPr marL="0" indent="0"/>
            <a:endParaRPr lang="en-AU" i="1" dirty="0" smtClean="0"/>
          </a:p>
        </p:txBody>
      </p:sp>
    </p:spTree>
    <p:extLst>
      <p:ext uri="{BB962C8B-B14F-4D97-AF65-F5344CB8AC3E}">
        <p14:creationId xmlns:p14="http://schemas.microsoft.com/office/powerpoint/2010/main" val="38043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3600" b="1" dirty="0" smtClean="0"/>
              <a:t>Be Involved in your children’s education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933056"/>
            <a:ext cx="57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Module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55" r="100000">
                        <a14:foregroundMark x1="56637" y1="16102" x2="56637" y2="21525"/>
                        <a14:foregroundMark x1="40265" y1="15085" x2="34513" y2="17966"/>
                        <a14:foregroundMark x1="33186" y1="12542" x2="34956" y2="14407"/>
                        <a14:foregroundMark x1="59735" y1="18644" x2="59735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88" y="332656"/>
            <a:ext cx="1417209" cy="36997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9318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8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20940" cy="548640"/>
          </a:xfrm>
        </p:spPr>
        <p:txBody>
          <a:bodyPr/>
          <a:lstStyle/>
          <a:p>
            <a:pPr algn="ctr"/>
            <a:r>
              <a:rPr lang="en-AU" sz="3600" b="1" u="sng" dirty="0" smtClean="0"/>
              <a:t>Supportive Person at home</a:t>
            </a:r>
            <a:endParaRPr lang="en-AU" sz="3600" b="1" u="sng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7023" r="5730" b="10484"/>
          <a:stretch/>
        </p:blipFill>
        <p:spPr bwMode="auto">
          <a:xfrm>
            <a:off x="2302747" y="789161"/>
            <a:ext cx="4429492" cy="426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520940" cy="1008112"/>
          </a:xfrm>
        </p:spPr>
        <p:txBody>
          <a:bodyPr/>
          <a:lstStyle/>
          <a:p>
            <a:pPr algn="ctr"/>
            <a:r>
              <a:rPr lang="en-AU" sz="3600" b="1" u="sng" dirty="0" smtClean="0"/>
              <a:t>Ways to get involved at </a:t>
            </a:r>
            <a:r>
              <a:rPr lang="en-AU" sz="3600" b="1" u="sng" dirty="0" err="1" smtClean="0"/>
              <a:t>ehps</a:t>
            </a:r>
            <a:endParaRPr lang="en-AU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460851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AU" sz="2000" b="0" dirty="0" smtClean="0"/>
              <a:t>Attend the ‘Meet the Teacher’ session at the start of a new school year</a:t>
            </a:r>
          </a:p>
          <a:p>
            <a:pPr>
              <a:buFontTx/>
              <a:buChar char="-"/>
            </a:pPr>
            <a:r>
              <a:rPr lang="en-AU" sz="2000" b="0" dirty="0" smtClean="0"/>
              <a:t>Attend parent teacher interviews</a:t>
            </a:r>
          </a:p>
          <a:p>
            <a:pPr>
              <a:buFontTx/>
              <a:buChar char="-"/>
            </a:pPr>
            <a:r>
              <a:rPr lang="en-AU" sz="2000" b="0" dirty="0" smtClean="0"/>
              <a:t>Get involved in the classroom for Literacy or Maths Groups</a:t>
            </a:r>
          </a:p>
          <a:p>
            <a:pPr>
              <a:buFontTx/>
              <a:buChar char="-"/>
            </a:pPr>
            <a:r>
              <a:rPr lang="en-AU" sz="2000" b="0" dirty="0" smtClean="0"/>
              <a:t>Read the school newsletter regularly, subscribing to </a:t>
            </a:r>
            <a:r>
              <a:rPr lang="en-AU" sz="2000" b="0" dirty="0" err="1" smtClean="0"/>
              <a:t>enews</a:t>
            </a:r>
            <a:endParaRPr lang="en-AU" sz="2000" b="0" dirty="0" smtClean="0"/>
          </a:p>
          <a:p>
            <a:pPr>
              <a:buFontTx/>
              <a:buChar char="-"/>
            </a:pPr>
            <a:r>
              <a:rPr lang="en-AU" sz="2000" b="0" dirty="0"/>
              <a:t>Reading notes and returning them promptly to show a value of the </a:t>
            </a:r>
            <a:r>
              <a:rPr lang="en-AU" sz="2000" b="0" dirty="0" smtClean="0"/>
              <a:t>event</a:t>
            </a:r>
          </a:p>
          <a:p>
            <a:pPr>
              <a:buFontTx/>
              <a:buChar char="-"/>
            </a:pPr>
            <a:r>
              <a:rPr lang="en-AU" sz="2000" b="0" dirty="0" smtClean="0"/>
              <a:t>Attend school events and weekly school assemblies</a:t>
            </a:r>
          </a:p>
          <a:p>
            <a:pPr>
              <a:buFontTx/>
              <a:buChar char="-"/>
            </a:pPr>
            <a:r>
              <a:rPr lang="en-AU" sz="2000" b="0" dirty="0" smtClean="0"/>
              <a:t>Help children to be organised by knowing what they need on each day and encouraging them to get it organised</a:t>
            </a:r>
          </a:p>
          <a:p>
            <a:pPr>
              <a:buFontTx/>
              <a:buChar char="-"/>
            </a:pPr>
            <a:r>
              <a:rPr lang="en-AU" sz="2000" b="0" dirty="0" smtClean="0"/>
              <a:t>Volunteering at the canteen, kiss and ride</a:t>
            </a:r>
          </a:p>
          <a:p>
            <a:pPr>
              <a:buFontTx/>
              <a:buChar char="-"/>
            </a:pPr>
            <a:r>
              <a:rPr lang="en-AU" sz="2000" b="0" dirty="0" smtClean="0"/>
              <a:t>Participate in the P &amp; C or the P &amp; C </a:t>
            </a:r>
            <a:r>
              <a:rPr lang="en-AU" sz="2000" b="0" dirty="0" err="1" smtClean="0"/>
              <a:t>Auxilary</a:t>
            </a:r>
            <a:r>
              <a:rPr lang="en-AU" sz="2000" b="0" dirty="0" smtClean="0"/>
              <a:t> </a:t>
            </a:r>
          </a:p>
          <a:p>
            <a:pPr>
              <a:buFontTx/>
              <a:buChar char="-"/>
            </a:pPr>
            <a:r>
              <a:rPr lang="en-AU" sz="2000" b="0" dirty="0" smtClean="0"/>
              <a:t>Check Edmodo accounts</a:t>
            </a:r>
          </a:p>
          <a:p>
            <a:pPr>
              <a:buFontTx/>
              <a:buChar char="-"/>
            </a:pPr>
            <a:r>
              <a:rPr lang="en-AU" sz="2000" b="0" dirty="0" smtClean="0"/>
              <a:t>Regular contact with their teacher if required via email, notes, phone calls or in person</a:t>
            </a:r>
          </a:p>
          <a:p>
            <a:pPr>
              <a:buFontTx/>
              <a:buChar char="-"/>
            </a:pPr>
            <a:r>
              <a:rPr lang="en-AU" sz="2000" b="0" dirty="0" smtClean="0"/>
              <a:t>Participate and engage in school fundraisers, Fireworks Night</a:t>
            </a:r>
          </a:p>
          <a:p>
            <a:pPr>
              <a:buFontTx/>
              <a:buChar char="-"/>
            </a:pPr>
            <a:endParaRPr lang="en-AU" sz="2000" dirty="0" smtClean="0"/>
          </a:p>
          <a:p>
            <a:pPr>
              <a:buFontTx/>
              <a:buChar char="-"/>
            </a:pPr>
            <a:endParaRPr lang="en-AU" sz="2000" dirty="0" smtClean="0"/>
          </a:p>
          <a:p>
            <a:pPr>
              <a:buFontTx/>
              <a:buChar char="-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542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594"/>
            <a:ext cx="7520940" cy="1584176"/>
          </a:xfrm>
        </p:spPr>
        <p:txBody>
          <a:bodyPr/>
          <a:lstStyle/>
          <a:p>
            <a:pPr algn="ctr"/>
            <a:r>
              <a:rPr lang="en-AU" sz="3600" b="1" u="sng" dirty="0" smtClean="0"/>
              <a:t>Ways to get involved with your children at home</a:t>
            </a:r>
            <a:endParaRPr lang="en-AU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9654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AU" sz="2000" b="0" dirty="0" smtClean="0"/>
              <a:t>Ask </a:t>
            </a:r>
            <a:r>
              <a:rPr lang="en-AU" sz="2000" b="0" dirty="0"/>
              <a:t>your children about their day, lead the question by asking “tell me five good things that happened today</a:t>
            </a:r>
            <a:r>
              <a:rPr lang="en-AU" sz="2000" b="0" dirty="0" smtClean="0"/>
              <a:t>?”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Ask them about any school events that occurred that day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Ask them if they borrowed from the Library and what book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Ask them if they had Science and what they did during the lesson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Read with them and discuss the story together 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Discuss with them any upcoming school events and write it on a calendar together</a:t>
            </a:r>
          </a:p>
          <a:p>
            <a:pPr marL="457200" indent="-457200">
              <a:buFontTx/>
              <a:buChar char="-"/>
            </a:pPr>
            <a:r>
              <a:rPr lang="en-AU" sz="2000" b="0" dirty="0" smtClean="0"/>
              <a:t>Help your children to prepare for news presentations/speeches</a:t>
            </a:r>
          </a:p>
          <a:p>
            <a:pPr marL="457200" indent="-457200">
              <a:buFontTx/>
              <a:buChar char="-"/>
            </a:pPr>
            <a:endParaRPr lang="en-AU" sz="2000" b="0" dirty="0" smtClean="0"/>
          </a:p>
          <a:p>
            <a:pPr marL="457200" indent="-457200">
              <a:buFontTx/>
              <a:buChar char="-"/>
            </a:pPr>
            <a:endParaRPr lang="en-AU" sz="2000" b="0" dirty="0" smtClean="0"/>
          </a:p>
          <a:p>
            <a:pPr marL="457200" indent="-457200">
              <a:buFontTx/>
              <a:buChar char="-"/>
            </a:pPr>
            <a:endParaRPr lang="en-AU" sz="3500" b="0" dirty="0"/>
          </a:p>
        </p:txBody>
      </p:sp>
    </p:spTree>
    <p:extLst>
      <p:ext uri="{BB962C8B-B14F-4D97-AF65-F5344CB8AC3E}">
        <p14:creationId xmlns:p14="http://schemas.microsoft.com/office/powerpoint/2010/main" val="30252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YCDI @ EHPS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sz="2000" dirty="0" smtClean="0"/>
          </a:p>
          <a:p>
            <a:pPr>
              <a:buFont typeface="Arial" charset="0"/>
              <a:buChar char="•"/>
            </a:pPr>
            <a:r>
              <a:rPr lang="en-AU" sz="2000" dirty="0" smtClean="0"/>
              <a:t>Classroom  -  lessons</a:t>
            </a:r>
          </a:p>
          <a:p>
            <a:pPr>
              <a:buFont typeface="Arial" charset="0"/>
              <a:buChar char="•"/>
            </a:pPr>
            <a:r>
              <a:rPr lang="en-AU" sz="2000" dirty="0" smtClean="0"/>
              <a:t>Classroom  -   reward system</a:t>
            </a:r>
          </a:p>
          <a:p>
            <a:pPr>
              <a:buFont typeface="Arial" charset="0"/>
              <a:buChar char="•"/>
            </a:pPr>
            <a:r>
              <a:rPr lang="en-AU" sz="2000" dirty="0" smtClean="0"/>
              <a:t>Playground </a:t>
            </a:r>
            <a:endParaRPr lang="en-AU" sz="2000" dirty="0"/>
          </a:p>
          <a:p>
            <a:pPr marL="0" indent="0"/>
            <a:endParaRPr lang="en-AU" sz="2000" dirty="0" smtClean="0"/>
          </a:p>
          <a:p>
            <a:pPr>
              <a:buFont typeface="Arial" charset="0"/>
              <a:buChar char="•"/>
            </a:pPr>
            <a:r>
              <a:rPr lang="en-AU" sz="2000" dirty="0" smtClean="0"/>
              <a:t>Parent Modules – 5 + 6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8062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b="1" u="sng" dirty="0" smtClean="0"/>
              <a:t>Homework</a:t>
            </a:r>
            <a:endParaRPr lang="en-AU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smtClean="0"/>
              <a:t>Where possible and if time permits encourage the completion of homework.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664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What you can do at home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579849"/>
          </a:xfrm>
        </p:spPr>
        <p:txBody>
          <a:bodyPr>
            <a:normAutofit/>
          </a:bodyPr>
          <a:lstStyle/>
          <a:p>
            <a:pPr marL="0" indent="0" algn="ctr"/>
            <a:r>
              <a:rPr lang="en-AU" sz="2000" b="0" dirty="0" smtClean="0"/>
              <a:t>Our school subscribes to Reading Eggs/Reading </a:t>
            </a:r>
            <a:r>
              <a:rPr lang="en-AU" sz="2000" b="0" dirty="0" err="1" smtClean="0"/>
              <a:t>Eggspress</a:t>
            </a:r>
            <a:endParaRPr lang="en-AU" sz="2000" b="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0038" b="4628"/>
          <a:stretch/>
        </p:blipFill>
        <p:spPr bwMode="auto">
          <a:xfrm rot="21118928">
            <a:off x="139584" y="1690531"/>
            <a:ext cx="432048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t="10353" r="1182" b="4629"/>
          <a:stretch/>
        </p:blipFill>
        <p:spPr bwMode="auto">
          <a:xfrm rot="634115">
            <a:off x="4557458" y="2876741"/>
            <a:ext cx="439871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3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you can do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3579849"/>
          </a:xfrm>
        </p:spPr>
        <p:txBody>
          <a:bodyPr/>
          <a:lstStyle/>
          <a:p>
            <a:pPr algn="ctr"/>
            <a:r>
              <a:rPr lang="en-AU" sz="2000" b="0" dirty="0"/>
              <a:t>Our school subscribes to </a:t>
            </a:r>
            <a:r>
              <a:rPr lang="en-AU" sz="2000" b="0" dirty="0" err="1"/>
              <a:t>Mathletics</a:t>
            </a:r>
            <a:endParaRPr lang="en-AU" sz="2000" b="0" dirty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9883" r="1534" b="4475"/>
          <a:stretch/>
        </p:blipFill>
        <p:spPr bwMode="auto">
          <a:xfrm>
            <a:off x="799370" y="1490713"/>
            <a:ext cx="7477596" cy="343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you can do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2000" b="0" dirty="0"/>
              <a:t>K-2 children have access to Bug </a:t>
            </a:r>
            <a:r>
              <a:rPr lang="en-AU" sz="2000" b="0" dirty="0" smtClean="0"/>
              <a:t>Club (digital books) and Home Readers (physical books)</a:t>
            </a:r>
            <a:endParaRPr lang="en-AU" sz="2000" b="0" dirty="0"/>
          </a:p>
          <a:p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979" b="4548"/>
          <a:stretch/>
        </p:blipFill>
        <p:spPr bwMode="auto">
          <a:xfrm>
            <a:off x="179512" y="1803338"/>
            <a:ext cx="6048672" cy="3048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t="6158" b="4751"/>
          <a:stretch/>
        </p:blipFill>
        <p:spPr bwMode="auto">
          <a:xfrm>
            <a:off x="2771800" y="3554827"/>
            <a:ext cx="6472406" cy="3097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36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000" b="0" dirty="0" smtClean="0"/>
              <a:t>Working towards independence!</a:t>
            </a:r>
            <a:endParaRPr lang="en-AU" sz="2000" b="0" dirty="0"/>
          </a:p>
        </p:txBody>
      </p:sp>
    </p:spTree>
    <p:extLst>
      <p:ext uri="{BB962C8B-B14F-4D97-AF65-F5344CB8AC3E}">
        <p14:creationId xmlns:p14="http://schemas.microsoft.com/office/powerpoint/2010/main" val="34247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3600" b="1" dirty="0" smtClean="0"/>
              <a:t>Thank you!</a:t>
            </a:r>
            <a:endParaRPr lang="en-AU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55" r="100000">
                        <a14:foregroundMark x1="56637" y1="16102" x2="56637" y2="21525"/>
                        <a14:foregroundMark x1="40265" y1="15085" x2="34513" y2="17966"/>
                        <a14:foregroundMark x1="33186" y1="12542" x2="34956" y2="14407"/>
                        <a14:foregroundMark x1="59735" y1="18644" x2="59735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32655"/>
            <a:ext cx="2469390" cy="64466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9" y="1268760"/>
            <a:ext cx="139318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3600" b="1" dirty="0" smtClean="0"/>
              <a:t>Supporting behaviour and achievement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933056"/>
            <a:ext cx="57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Module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55" r="100000">
                        <a14:foregroundMark x1="56637" y1="16102" x2="56637" y2="21525"/>
                        <a14:foregroundMark x1="40265" y1="15085" x2="34513" y2="17966"/>
                        <a14:foregroundMark x1="33186" y1="12542" x2="34956" y2="14407"/>
                        <a14:foregroundMark x1="59735" y1="18644" x2="59735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88" y="332656"/>
            <a:ext cx="1417209" cy="36997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9318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Supporting behaviour and achievement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600" dirty="0" smtClean="0"/>
              <a:t>Parenting Styles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 smtClean="0"/>
              <a:t>Setting High 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 smtClean="0"/>
              <a:t>Setting Effective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600" dirty="0" smtClean="0"/>
              <a:t>Acceptance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589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548640"/>
          </a:xfrm>
        </p:spPr>
        <p:txBody>
          <a:bodyPr/>
          <a:lstStyle/>
          <a:p>
            <a:r>
              <a:rPr lang="en-AU" dirty="0" smtClean="0"/>
              <a:t>Parenting styles</a:t>
            </a:r>
            <a:endParaRPr lang="en-AU" dirty="0"/>
          </a:p>
        </p:txBody>
      </p:sp>
      <p:pic>
        <p:nvPicPr>
          <p:cNvPr id="1026" name="Picture 2" descr="https://braineggs.files.wordpress.com/2016/02/parenting-styles.pn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6667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15" y="188640"/>
            <a:ext cx="7520940" cy="548640"/>
          </a:xfrm>
        </p:spPr>
        <p:txBody>
          <a:bodyPr/>
          <a:lstStyle/>
          <a:p>
            <a:pPr algn="ctr"/>
            <a:r>
              <a:rPr lang="en-AU" dirty="0" smtClean="0"/>
              <a:t>PARENTING STYLES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6686"/>
            <a:ext cx="7952988" cy="1368152"/>
          </a:xfrm>
        </p:spPr>
        <p:txBody>
          <a:bodyPr>
            <a:normAutofit/>
          </a:bodyPr>
          <a:lstStyle/>
          <a:p>
            <a:r>
              <a:rPr lang="en-AU" sz="1800" dirty="0" smtClean="0"/>
              <a:t>AGGRESSIVE</a:t>
            </a:r>
            <a:r>
              <a:rPr lang="en-AU" sz="1800" b="0" dirty="0" smtClean="0"/>
              <a:t> –unreasonable rules, strictly enforcing – no exceptions</a:t>
            </a:r>
          </a:p>
          <a:p>
            <a:r>
              <a:rPr lang="en-AU" sz="1800" b="0" i="1" dirty="0" smtClean="0"/>
              <a:t>Blaming, emotional, enforce superiority, threaten, make choices for them, tense</a:t>
            </a:r>
            <a:r>
              <a:rPr lang="en-AU" sz="2000" b="0" i="1" dirty="0" smtClean="0"/>
              <a:t/>
            </a:r>
            <a:br>
              <a:rPr lang="en-AU" sz="2000" b="0" i="1" dirty="0" smtClean="0"/>
            </a:br>
            <a:endParaRPr lang="en-AU" sz="2000" b="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177281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PASSIVE</a:t>
            </a:r>
            <a:r>
              <a:rPr lang="en-AU" dirty="0"/>
              <a:t> – unclear rules (or none), no consequences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i="1" dirty="0"/>
              <a:t>Never speak your mind, always agree with child, apologetic, child makes choices for you, </a:t>
            </a:r>
            <a:r>
              <a:rPr lang="en-AU" i="1" dirty="0" smtClean="0"/>
              <a:t>quiet / shaky</a:t>
            </a:r>
            <a:endParaRPr lang="en-AU" dirty="0"/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32381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AUTHORITATIVE </a:t>
            </a:r>
            <a:r>
              <a:rPr lang="en-AU" dirty="0" smtClean="0"/>
              <a:t>-  reasonable rules, consistent follow through, flexibility when required, reasonable reward or penalties</a:t>
            </a:r>
          </a:p>
          <a:p>
            <a:endParaRPr lang="en-AU" dirty="0"/>
          </a:p>
          <a:p>
            <a:r>
              <a:rPr lang="en-AU" i="1" dirty="0" smtClean="0"/>
              <a:t>Clear, honest and direct, explain reasoning, stick to your choices</a:t>
            </a:r>
            <a:br>
              <a:rPr lang="en-AU" i="1" dirty="0" smtClean="0"/>
            </a:br>
            <a:r>
              <a:rPr lang="en-AU" i="1" dirty="0" smtClean="0"/>
              <a:t>confident, warm yet firm, eye contact and open body language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25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en-AU" dirty="0" err="1" smtClean="0"/>
              <a:t>Roleplay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/>
              <a:t>Child – Aggressive – passive - authoritative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20940" cy="3192468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accent6"/>
                </a:solidFill>
              </a:rPr>
              <a:t>Your children are to complete their homework</a:t>
            </a:r>
          </a:p>
          <a:p>
            <a:r>
              <a:rPr lang="en-AU" sz="2800" i="1" dirty="0" smtClean="0">
                <a:solidFill>
                  <a:schemeClr val="accent6"/>
                </a:solidFill>
              </a:rPr>
              <a:t>immediately after school. You come home from</a:t>
            </a:r>
          </a:p>
          <a:p>
            <a:r>
              <a:rPr lang="en-AU" sz="2800" i="1" dirty="0" smtClean="0">
                <a:solidFill>
                  <a:schemeClr val="accent6"/>
                </a:solidFill>
              </a:rPr>
              <a:t>work one day and discover that your child hasn’t</a:t>
            </a:r>
          </a:p>
          <a:p>
            <a:r>
              <a:rPr lang="en-AU" sz="2800" i="1" dirty="0" smtClean="0">
                <a:solidFill>
                  <a:schemeClr val="accent6"/>
                </a:solidFill>
              </a:rPr>
              <a:t>even started her homework because she wanted</a:t>
            </a:r>
          </a:p>
          <a:p>
            <a:r>
              <a:rPr lang="en-AU" sz="2800" i="1" dirty="0" smtClean="0">
                <a:solidFill>
                  <a:schemeClr val="accent6"/>
                </a:solidFill>
              </a:rPr>
              <a:t>to watch an after-school special that airs only</a:t>
            </a:r>
          </a:p>
          <a:p>
            <a:r>
              <a:rPr lang="en-AU" sz="2800" i="1" dirty="0" smtClean="0">
                <a:solidFill>
                  <a:schemeClr val="accent6"/>
                </a:solidFill>
              </a:rPr>
              <a:t>once a year.</a:t>
            </a:r>
            <a:endParaRPr lang="en-AU" sz="28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352928" cy="548640"/>
          </a:xfrm>
        </p:spPr>
        <p:txBody>
          <a:bodyPr/>
          <a:lstStyle/>
          <a:p>
            <a:r>
              <a:rPr lang="en-AU" dirty="0" smtClean="0"/>
              <a:t>High and realistic expectations for success</a:t>
            </a:r>
            <a:endParaRPr lang="en-AU" dirty="0"/>
          </a:p>
        </p:txBody>
      </p:sp>
      <p:pic>
        <p:nvPicPr>
          <p:cNvPr id="4" name="Picture 3" descr="DadSaysOverYouGo - 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7994"/>
            <a:ext cx="6143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 expectations for behaviour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9572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8549</TotalTime>
  <Words>688</Words>
  <Application>Microsoft Office PowerPoint</Application>
  <PresentationFormat>On-screen Show (4:3)</PresentationFormat>
  <Paragraphs>94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You Can Do It!</vt:lpstr>
      <vt:lpstr>YCDI @ EHPS </vt:lpstr>
      <vt:lpstr>Supporting behaviour and achievement</vt:lpstr>
      <vt:lpstr>Supporting behaviour and achievement </vt:lpstr>
      <vt:lpstr>Parenting styles</vt:lpstr>
      <vt:lpstr>PARENTING STYLES</vt:lpstr>
      <vt:lpstr>Roleplay  Child – Aggressive – passive - authoritative</vt:lpstr>
      <vt:lpstr>High and realistic expectations for success</vt:lpstr>
      <vt:lpstr>High expectations for behaviour</vt:lpstr>
      <vt:lpstr>PowerPoint Presentation</vt:lpstr>
      <vt:lpstr>GROUP DISCUSSION </vt:lpstr>
      <vt:lpstr>PowerPoint Presentation</vt:lpstr>
      <vt:lpstr>Be consistent and persistent</vt:lpstr>
      <vt:lpstr>TEACH CHILDREN TO ACCEPT THEMSELVES</vt:lpstr>
      <vt:lpstr>Parent ‘Homework’ – Rules that work</vt:lpstr>
      <vt:lpstr>Be Involved in your children’s education</vt:lpstr>
      <vt:lpstr>Supportive Person at home</vt:lpstr>
      <vt:lpstr>Ways to get involved at ehps</vt:lpstr>
      <vt:lpstr>Ways to get involved with your children at home</vt:lpstr>
      <vt:lpstr>Homework</vt:lpstr>
      <vt:lpstr>What you can do at home</vt:lpstr>
      <vt:lpstr>What you can do at home</vt:lpstr>
      <vt:lpstr>What you can do at home</vt:lpstr>
      <vt:lpstr>PowerPoint Presentation</vt:lpstr>
      <vt:lpstr>Thank you!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Vaux, Krystal</dc:creator>
  <cp:lastModifiedBy>Hull, Nerys</cp:lastModifiedBy>
  <cp:revision>56</cp:revision>
  <cp:lastPrinted>2017-05-31T00:57:47Z</cp:lastPrinted>
  <dcterms:created xsi:type="dcterms:W3CDTF">2017-05-24T23:04:43Z</dcterms:created>
  <dcterms:modified xsi:type="dcterms:W3CDTF">2017-08-23T07:26:08Z</dcterms:modified>
</cp:coreProperties>
</file>